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oppins Bold" charset="1" panose="00000800000000000000"/>
      <p:regular r:id="rId20"/>
    </p:embeddedFont>
    <p:embeddedFont>
      <p:font typeface="Montserrat" charset="1" panose="00000500000000000000"/>
      <p:regular r:id="rId21"/>
    </p:embeddedFont>
    <p:embeddedFont>
      <p:font typeface="Montserrat Bold" charset="1" panose="00000800000000000000"/>
      <p:regular r:id="rId22"/>
    </p:embeddedFont>
    <p:embeddedFont>
      <p:font typeface="Canva Sans Bold" charset="1" panose="020B0803030501040103"/>
      <p:regular r:id="rId23"/>
    </p:embeddedFont>
    <p:embeddedFont>
      <p:font typeface="Canva Sans" charset="1" panose="020B05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2.png" Type="http://schemas.openxmlformats.org/officeDocument/2006/relationships/image"/><Relationship Id="rId14" Target="../media/image33.svg" Type="http://schemas.openxmlformats.org/officeDocument/2006/relationships/image"/><Relationship Id="rId15" Target="../media/image34.png" Type="http://schemas.openxmlformats.org/officeDocument/2006/relationships/image"/><Relationship Id="rId16" Target="../media/image35.sv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3757934" y="-4412978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9"/>
                </a:lnTo>
                <a:lnTo>
                  <a:pt x="0" y="8796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25444" y="443121"/>
            <a:ext cx="753561" cy="7535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03544" y="3039562"/>
            <a:ext cx="7964689" cy="310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79"/>
              </a:lnSpc>
              <a:spcBef>
                <a:spcPct val="0"/>
              </a:spcBef>
            </a:pPr>
            <a:r>
              <a:rPr lang="en-US" b="true" sz="17199">
                <a:gradFill>
                  <a:gsLst>
                    <a:gs pos="0">
                      <a:srgbClr val="048FE6">
                        <a:alpha val="100000"/>
                      </a:srgbClr>
                    </a:gs>
                    <a:gs pos="100000">
                      <a:srgbClr val="7DD3E6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 Bold"/>
                <a:ea typeface="Poppins Bold"/>
                <a:cs typeface="Poppins Bold"/>
                <a:sym typeface="Poppins Bold"/>
              </a:rPr>
              <a:t>Nautiq</a:t>
            </a:r>
          </a:p>
        </p:txBody>
      </p:sp>
      <p:grpSp>
        <p:nvGrpSpPr>
          <p:cNvPr name="Group 7" id="7"/>
          <p:cNvGrpSpPr/>
          <p:nvPr/>
        </p:nvGrpSpPr>
        <p:grpSpPr>
          <a:xfrm rot="8100000">
            <a:off x="15952318" y="8054414"/>
            <a:ext cx="1578921" cy="157892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61027" y="6787624"/>
            <a:ext cx="3534296" cy="53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35781"/>
                </a:solidFill>
                <a:latin typeface="Montserrat"/>
                <a:ea typeface="Montserrat"/>
                <a:cs typeface="Montserrat"/>
                <a:sym typeface="Montserrat"/>
              </a:rPr>
              <a:t>Илиян Георгиев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4363940">
            <a:off x="-7594669" y="4701915"/>
            <a:ext cx="10893107" cy="8796184"/>
          </a:xfrm>
          <a:custGeom>
            <a:avLst/>
            <a:gdLst/>
            <a:ahLst/>
            <a:cxnLst/>
            <a:rect r="r" b="b" t="t" l="l"/>
            <a:pathLst>
              <a:path h="8796184" w="10893107">
                <a:moveTo>
                  <a:pt x="0" y="0"/>
                </a:moveTo>
                <a:lnTo>
                  <a:pt x="10893107" y="0"/>
                </a:lnTo>
                <a:lnTo>
                  <a:pt x="10893107" y="8796184"/>
                </a:lnTo>
                <a:lnTo>
                  <a:pt x="0" y="8796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86638" y="7389613"/>
            <a:ext cx="11897866" cy="53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B4B4B4"/>
                </a:solidFill>
                <a:latin typeface="Montserrat"/>
                <a:ea typeface="Montserrat"/>
                <a:cs typeface="Montserrat"/>
                <a:sym typeface="Montserrat"/>
              </a:rPr>
              <a:t>ПГКМКС “Акад. Благовест Сендов”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6638" y="2222842"/>
            <a:ext cx="7017370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b="true" sz="4200">
                <a:solidFill>
                  <a:srgbClr val="13578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НЕТИТ </a:t>
            </a:r>
          </a:p>
          <a:p>
            <a:pPr algn="just">
              <a:lnSpc>
                <a:spcPts val="5880"/>
              </a:lnSpc>
            </a:pPr>
            <a:r>
              <a:rPr lang="en-US" b="true" sz="4200">
                <a:solidFill>
                  <a:srgbClr val="13578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“ДЖОН АТАНАСОВ”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525444" y="2359505"/>
            <a:ext cx="5567991" cy="5567991"/>
          </a:xfrm>
          <a:custGeom>
            <a:avLst/>
            <a:gdLst/>
            <a:ahLst/>
            <a:cxnLst/>
            <a:rect r="r" b="b" t="t" l="l"/>
            <a:pathLst>
              <a:path h="5567991" w="5567991">
                <a:moveTo>
                  <a:pt x="0" y="0"/>
                </a:moveTo>
                <a:lnTo>
                  <a:pt x="5567991" y="0"/>
                </a:lnTo>
                <a:lnTo>
                  <a:pt x="5567991" y="5567990"/>
                </a:lnTo>
                <a:lnTo>
                  <a:pt x="0" y="5567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400575" y="731908"/>
            <a:ext cx="523424" cy="523424"/>
          </a:xfrm>
          <a:custGeom>
            <a:avLst/>
            <a:gdLst/>
            <a:ahLst/>
            <a:cxnLst/>
            <a:rect r="r" b="b" t="t" l="l"/>
            <a:pathLst>
              <a:path h="523424" w="523424">
                <a:moveTo>
                  <a:pt x="0" y="0"/>
                </a:moveTo>
                <a:lnTo>
                  <a:pt x="523425" y="0"/>
                </a:lnTo>
                <a:lnTo>
                  <a:pt x="523425" y="523424"/>
                </a:lnTo>
                <a:lnTo>
                  <a:pt x="0" y="523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20323" y="4340201"/>
            <a:ext cx="2287871" cy="2287871"/>
          </a:xfrm>
          <a:custGeom>
            <a:avLst/>
            <a:gdLst/>
            <a:ahLst/>
            <a:cxnLst/>
            <a:rect r="r" b="b" t="t" l="l"/>
            <a:pathLst>
              <a:path h="2287871" w="2287871">
                <a:moveTo>
                  <a:pt x="0" y="0"/>
                </a:moveTo>
                <a:lnTo>
                  <a:pt x="2287871" y="0"/>
                </a:lnTo>
                <a:lnTo>
                  <a:pt x="2287871" y="2287871"/>
                </a:lnTo>
                <a:lnTo>
                  <a:pt x="0" y="22878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02667" y="4340201"/>
            <a:ext cx="2287871" cy="2287871"/>
          </a:xfrm>
          <a:custGeom>
            <a:avLst/>
            <a:gdLst/>
            <a:ahLst/>
            <a:cxnLst/>
            <a:rect r="r" b="b" t="t" l="l"/>
            <a:pathLst>
              <a:path h="2287871" w="2287871">
                <a:moveTo>
                  <a:pt x="0" y="0"/>
                </a:moveTo>
                <a:lnTo>
                  <a:pt x="2287871" y="0"/>
                </a:lnTo>
                <a:lnTo>
                  <a:pt x="2287871" y="2287871"/>
                </a:lnTo>
                <a:lnTo>
                  <a:pt x="0" y="22878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59218" y="7165875"/>
            <a:ext cx="2092425" cy="2092425"/>
          </a:xfrm>
          <a:custGeom>
            <a:avLst/>
            <a:gdLst/>
            <a:ahLst/>
            <a:cxnLst/>
            <a:rect r="r" b="b" t="t" l="l"/>
            <a:pathLst>
              <a:path h="2092425" w="2092425">
                <a:moveTo>
                  <a:pt x="0" y="0"/>
                </a:moveTo>
                <a:lnTo>
                  <a:pt x="2092425" y="0"/>
                </a:lnTo>
                <a:lnTo>
                  <a:pt x="2092425" y="2092425"/>
                </a:lnTo>
                <a:lnTo>
                  <a:pt x="0" y="2092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95592" y="3091336"/>
            <a:ext cx="4785602" cy="4785602"/>
          </a:xfrm>
          <a:custGeom>
            <a:avLst/>
            <a:gdLst/>
            <a:ahLst/>
            <a:cxnLst/>
            <a:rect r="r" b="b" t="t" l="l"/>
            <a:pathLst>
              <a:path h="4785602" w="4785602">
                <a:moveTo>
                  <a:pt x="0" y="0"/>
                </a:moveTo>
                <a:lnTo>
                  <a:pt x="4785601" y="0"/>
                </a:lnTo>
                <a:lnTo>
                  <a:pt x="4785601" y="4785602"/>
                </a:lnTo>
                <a:lnTo>
                  <a:pt x="0" y="47856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59936" y="4484455"/>
            <a:ext cx="1999364" cy="1999364"/>
          </a:xfrm>
          <a:custGeom>
            <a:avLst/>
            <a:gdLst/>
            <a:ahLst/>
            <a:cxnLst/>
            <a:rect r="r" b="b" t="t" l="l"/>
            <a:pathLst>
              <a:path h="1999364" w="1999364">
                <a:moveTo>
                  <a:pt x="0" y="0"/>
                </a:moveTo>
                <a:lnTo>
                  <a:pt x="1999364" y="0"/>
                </a:lnTo>
                <a:lnTo>
                  <a:pt x="1999364" y="1999364"/>
                </a:lnTo>
                <a:lnTo>
                  <a:pt x="0" y="1999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02868" y="6908219"/>
            <a:ext cx="2096312" cy="2096312"/>
          </a:xfrm>
          <a:custGeom>
            <a:avLst/>
            <a:gdLst/>
            <a:ahLst/>
            <a:cxnLst/>
            <a:rect r="r" b="b" t="t" l="l"/>
            <a:pathLst>
              <a:path h="2096312" w="2096312">
                <a:moveTo>
                  <a:pt x="0" y="0"/>
                </a:moveTo>
                <a:lnTo>
                  <a:pt x="2096313" y="0"/>
                </a:lnTo>
                <a:lnTo>
                  <a:pt x="2096313" y="2096312"/>
                </a:lnTo>
                <a:lnTo>
                  <a:pt x="0" y="20963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76766" y="7034490"/>
            <a:ext cx="2223810" cy="2223810"/>
          </a:xfrm>
          <a:custGeom>
            <a:avLst/>
            <a:gdLst/>
            <a:ahLst/>
            <a:cxnLst/>
            <a:rect r="r" b="b" t="t" l="l"/>
            <a:pathLst>
              <a:path h="2223810" w="2223810">
                <a:moveTo>
                  <a:pt x="0" y="0"/>
                </a:moveTo>
                <a:lnTo>
                  <a:pt x="2223809" y="0"/>
                </a:lnTo>
                <a:lnTo>
                  <a:pt x="2223809" y="2223810"/>
                </a:lnTo>
                <a:lnTo>
                  <a:pt x="0" y="222381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2640" y="247291"/>
            <a:ext cx="12726540" cy="12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b="true" sz="73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Използвани технологии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84277" y="542829"/>
            <a:ext cx="1775023" cy="7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Nautiq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20323" y="2614939"/>
            <a:ext cx="5370215" cy="88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13578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Клиентска част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34076" y="2614939"/>
            <a:ext cx="5137713" cy="88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3578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Сървърна част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75262" y="4067420"/>
            <a:ext cx="8150481" cy="1661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35781"/>
                </a:solidFill>
                <a:latin typeface="Montserrat"/>
                <a:ea typeface="Montserrat"/>
                <a:cs typeface="Montserrat"/>
                <a:sym typeface="Montserrat"/>
              </a:rPr>
              <a:t>Чувствайте се свободни и вие сами да изпробвате приложението! Просто сканирайте QR кода!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4363940">
            <a:off x="-2571669" y="5518358"/>
            <a:ext cx="7200737" cy="5814595"/>
          </a:xfrm>
          <a:custGeom>
            <a:avLst/>
            <a:gdLst/>
            <a:ahLst/>
            <a:cxnLst/>
            <a:rect r="r" b="b" t="t" l="l"/>
            <a:pathLst>
              <a:path h="5814595" w="7200737">
                <a:moveTo>
                  <a:pt x="0" y="0"/>
                </a:moveTo>
                <a:lnTo>
                  <a:pt x="7200738" y="0"/>
                </a:lnTo>
                <a:lnTo>
                  <a:pt x="7200738" y="5814595"/>
                </a:lnTo>
                <a:lnTo>
                  <a:pt x="0" y="5814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4363940">
            <a:off x="13963314" y="-1130961"/>
            <a:ext cx="7200737" cy="5814595"/>
          </a:xfrm>
          <a:custGeom>
            <a:avLst/>
            <a:gdLst/>
            <a:ahLst/>
            <a:cxnLst/>
            <a:rect r="r" b="b" t="t" l="l"/>
            <a:pathLst>
              <a:path h="5814595" w="7200737">
                <a:moveTo>
                  <a:pt x="7200737" y="5814596"/>
                </a:moveTo>
                <a:lnTo>
                  <a:pt x="0" y="5814596"/>
                </a:lnTo>
                <a:lnTo>
                  <a:pt x="0" y="0"/>
                </a:lnTo>
                <a:lnTo>
                  <a:pt x="7200737" y="0"/>
                </a:lnTo>
                <a:lnTo>
                  <a:pt x="7200737" y="58145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8100000">
            <a:off x="16088922" y="8351005"/>
            <a:ext cx="1221732" cy="122173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676767" y="353450"/>
            <a:ext cx="4406457" cy="9472316"/>
            <a:chOff x="0" y="0"/>
            <a:chExt cx="1160548" cy="24947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60548" cy="2494766"/>
            </a:xfrm>
            <a:custGeom>
              <a:avLst/>
              <a:gdLst/>
              <a:ahLst/>
              <a:cxnLst/>
              <a:rect r="r" b="b" t="t" l="l"/>
              <a:pathLst>
                <a:path h="2494766" w="1160548">
                  <a:moveTo>
                    <a:pt x="89604" y="0"/>
                  </a:moveTo>
                  <a:lnTo>
                    <a:pt x="1070944" y="0"/>
                  </a:lnTo>
                  <a:cubicBezTo>
                    <a:pt x="1120431" y="0"/>
                    <a:pt x="1160548" y="40117"/>
                    <a:pt x="1160548" y="89604"/>
                  </a:cubicBezTo>
                  <a:lnTo>
                    <a:pt x="1160548" y="2405162"/>
                  </a:lnTo>
                  <a:cubicBezTo>
                    <a:pt x="1160548" y="2428927"/>
                    <a:pt x="1151108" y="2451718"/>
                    <a:pt x="1134304" y="2468522"/>
                  </a:cubicBezTo>
                  <a:cubicBezTo>
                    <a:pt x="1117500" y="2485326"/>
                    <a:pt x="1094708" y="2494766"/>
                    <a:pt x="1070944" y="2494766"/>
                  </a:cubicBezTo>
                  <a:lnTo>
                    <a:pt x="89604" y="2494766"/>
                  </a:lnTo>
                  <a:cubicBezTo>
                    <a:pt x="40117" y="2494766"/>
                    <a:pt x="0" y="2454649"/>
                    <a:pt x="0" y="2405162"/>
                  </a:cubicBezTo>
                  <a:lnTo>
                    <a:pt x="0" y="89604"/>
                  </a:lnTo>
                  <a:cubicBezTo>
                    <a:pt x="0" y="65840"/>
                    <a:pt x="9440" y="43049"/>
                    <a:pt x="26245" y="26245"/>
                  </a:cubicBezTo>
                  <a:cubicBezTo>
                    <a:pt x="43049" y="9440"/>
                    <a:pt x="65840" y="0"/>
                    <a:pt x="89604" y="0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160548" cy="2542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440237" y="214695"/>
            <a:ext cx="4879517" cy="9857611"/>
          </a:xfrm>
          <a:custGeom>
            <a:avLst/>
            <a:gdLst/>
            <a:ahLst/>
            <a:cxnLst/>
            <a:rect r="r" b="b" t="t" l="l"/>
            <a:pathLst>
              <a:path h="9857611" w="4879517">
                <a:moveTo>
                  <a:pt x="0" y="0"/>
                </a:moveTo>
                <a:lnTo>
                  <a:pt x="4879517" y="0"/>
                </a:lnTo>
                <a:lnTo>
                  <a:pt x="4879517" y="9857610"/>
                </a:lnTo>
                <a:lnTo>
                  <a:pt x="0" y="9857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781824" y="2336279"/>
            <a:ext cx="4196343" cy="4196343"/>
          </a:xfrm>
          <a:custGeom>
            <a:avLst/>
            <a:gdLst/>
            <a:ahLst/>
            <a:cxnLst/>
            <a:rect r="r" b="b" t="t" l="l"/>
            <a:pathLst>
              <a:path h="4196343" w="4196343">
                <a:moveTo>
                  <a:pt x="0" y="0"/>
                </a:moveTo>
                <a:lnTo>
                  <a:pt x="4196343" y="0"/>
                </a:lnTo>
                <a:lnTo>
                  <a:pt x="4196343" y="4196342"/>
                </a:lnTo>
                <a:lnTo>
                  <a:pt x="0" y="41963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75262" y="1711421"/>
            <a:ext cx="4608946" cy="2057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800"/>
              </a:lnSpc>
              <a:spcBef>
                <a:spcPct val="0"/>
              </a:spcBef>
            </a:pPr>
            <a:r>
              <a:rPr lang="en-US" b="true" sz="12000">
                <a:gradFill>
                  <a:gsLst>
                    <a:gs pos="0">
                      <a:srgbClr val="048FE6">
                        <a:alpha val="100000"/>
                      </a:srgbClr>
                    </a:gs>
                    <a:gs pos="100000">
                      <a:srgbClr val="7DD3E6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Демо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26837" y="6601241"/>
            <a:ext cx="3706317" cy="29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35781"/>
                </a:solidFill>
                <a:latin typeface="Canva Sans"/>
                <a:ea typeface="Canva Sans"/>
                <a:cs typeface="Canva Sans"/>
                <a:sym typeface="Canva Sans"/>
              </a:rPr>
              <a:t>nautiq-production.up.railway.app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46810" y="381894"/>
            <a:ext cx="1677210" cy="424147"/>
            <a:chOff x="0" y="0"/>
            <a:chExt cx="2236280" cy="56552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1673852" cy="622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gradFill>
                    <a:gsLst>
                      <a:gs pos="0">
                        <a:srgbClr val="048FE6">
                          <a:alpha val="100000"/>
                        </a:srgbClr>
                      </a:gs>
                      <a:gs pos="100000">
                        <a:srgbClr val="7DD3E6">
                          <a:alpha val="100000"/>
                        </a:srgbClr>
                      </a:gs>
                    </a:gsLst>
                    <a:path path="circle">
                      <a:fillToRect l="0" r="100000" t="0" b="100000"/>
                    </a:path>
                    <a:tileRect r="0" l="-100000" b="0" t="-100000"/>
                  </a:gradFill>
                  <a:latin typeface="Canva Sans Bold"/>
                  <a:ea typeface="Canva Sans Bold"/>
                  <a:cs typeface="Canva Sans Bold"/>
                  <a:sym typeface="Canva Sans Bold"/>
                </a:rPr>
                <a:t>Nautiq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1744552" y="36376"/>
              <a:ext cx="491728" cy="492776"/>
            </a:xfrm>
            <a:custGeom>
              <a:avLst/>
              <a:gdLst/>
              <a:ahLst/>
              <a:cxnLst/>
              <a:rect r="r" b="b" t="t" l="l"/>
              <a:pathLst>
                <a:path h="492776" w="491728">
                  <a:moveTo>
                    <a:pt x="0" y="0"/>
                  </a:moveTo>
                  <a:lnTo>
                    <a:pt x="491728" y="0"/>
                  </a:lnTo>
                  <a:lnTo>
                    <a:pt x="491728" y="492777"/>
                  </a:lnTo>
                  <a:lnTo>
                    <a:pt x="0" y="492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144000" y="214695"/>
            <a:ext cx="753561" cy="75356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15840" y="1922315"/>
            <a:ext cx="8194363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13578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Бизнес модел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821117" y="1832081"/>
            <a:ext cx="6622837" cy="6622837"/>
          </a:xfrm>
          <a:custGeom>
            <a:avLst/>
            <a:gdLst/>
            <a:ahLst/>
            <a:cxnLst/>
            <a:rect r="r" b="b" t="t" l="l"/>
            <a:pathLst>
              <a:path h="6622837" w="6622837">
                <a:moveTo>
                  <a:pt x="0" y="0"/>
                </a:moveTo>
                <a:lnTo>
                  <a:pt x="6622837" y="0"/>
                </a:lnTo>
                <a:lnTo>
                  <a:pt x="6622837" y="6622838"/>
                </a:lnTo>
                <a:lnTo>
                  <a:pt x="0" y="662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545559">
            <a:off x="-3473031" y="-5301300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9"/>
                </a:lnTo>
                <a:lnTo>
                  <a:pt x="0" y="87961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892034">
            <a:off x="902722" y="8216618"/>
            <a:ext cx="1578921" cy="157892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46810" y="381894"/>
            <a:ext cx="1677210" cy="424147"/>
            <a:chOff x="0" y="0"/>
            <a:chExt cx="2236280" cy="56552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1673852" cy="622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gradFill>
                    <a:gsLst>
                      <a:gs pos="0">
                        <a:srgbClr val="048FE6">
                          <a:alpha val="100000"/>
                        </a:srgbClr>
                      </a:gs>
                      <a:gs pos="100000">
                        <a:srgbClr val="7DD3E6">
                          <a:alpha val="100000"/>
                        </a:srgbClr>
                      </a:gs>
                    </a:gsLst>
                    <a:path path="circle">
                      <a:fillToRect l="0" r="100000" t="0" b="100000"/>
                    </a:path>
                    <a:tileRect r="0" l="-100000" b="0" t="-100000"/>
                  </a:gradFill>
                  <a:latin typeface="Canva Sans Bold"/>
                  <a:ea typeface="Canva Sans Bold"/>
                  <a:cs typeface="Canva Sans Bold"/>
                  <a:sym typeface="Canva Sans Bold"/>
                </a:rPr>
                <a:t>Nautiq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1744552" y="36376"/>
              <a:ext cx="491728" cy="492776"/>
            </a:xfrm>
            <a:custGeom>
              <a:avLst/>
              <a:gdLst/>
              <a:ahLst/>
              <a:cxnLst/>
              <a:rect r="r" b="b" t="t" l="l"/>
              <a:pathLst>
                <a:path h="492776" w="491728">
                  <a:moveTo>
                    <a:pt x="0" y="0"/>
                  </a:moveTo>
                  <a:lnTo>
                    <a:pt x="491728" y="0"/>
                  </a:lnTo>
                  <a:lnTo>
                    <a:pt x="491728" y="492777"/>
                  </a:lnTo>
                  <a:lnTo>
                    <a:pt x="0" y="492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806606" y="3477152"/>
            <a:ext cx="13130919" cy="471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9520"/>
              </a:lnSpc>
              <a:buAutoNum type="arabicPeriod" startAt="1"/>
            </a:pPr>
            <a:r>
              <a:rPr lang="en-US" sz="5600">
                <a:solidFill>
                  <a:srgbClr val="135781"/>
                </a:solidFill>
                <a:latin typeface="Montserrat"/>
                <a:ea typeface="Montserrat"/>
                <a:cs typeface="Montserrat"/>
                <a:sym typeface="Montserrat"/>
              </a:rPr>
              <a:t> Аудитория</a:t>
            </a:r>
          </a:p>
          <a:p>
            <a:pPr algn="l" marL="1209041" indent="-604520" lvl="1">
              <a:lnSpc>
                <a:spcPts val="9520"/>
              </a:lnSpc>
              <a:buAutoNum type="arabicPeriod" startAt="1"/>
            </a:pPr>
            <a:r>
              <a:rPr lang="en-US" sz="5600">
                <a:solidFill>
                  <a:srgbClr val="135781"/>
                </a:solidFill>
                <a:latin typeface="Montserrat"/>
                <a:ea typeface="Montserrat"/>
                <a:cs typeface="Montserrat"/>
                <a:sym typeface="Montserrat"/>
              </a:rPr>
              <a:t> Приходи</a:t>
            </a:r>
          </a:p>
          <a:p>
            <a:pPr algn="l" marL="1209041" indent="-604520" lvl="1">
              <a:lnSpc>
                <a:spcPts val="9520"/>
              </a:lnSpc>
              <a:buAutoNum type="arabicPeriod" startAt="1"/>
            </a:pPr>
            <a:r>
              <a:rPr lang="en-US" sz="5600">
                <a:solidFill>
                  <a:srgbClr val="135781"/>
                </a:solidFill>
                <a:latin typeface="Montserrat"/>
                <a:ea typeface="Montserrat"/>
                <a:cs typeface="Montserrat"/>
                <a:sym typeface="Montserrat"/>
              </a:rPr>
              <a:t> Популяризиране</a:t>
            </a:r>
          </a:p>
          <a:p>
            <a:pPr algn="l" marL="1209041" indent="-604520" lvl="1">
              <a:lnSpc>
                <a:spcPts val="9520"/>
              </a:lnSpc>
              <a:buAutoNum type="arabicPeriod" startAt="1"/>
            </a:pPr>
            <a:r>
              <a:rPr lang="en-US" sz="5600">
                <a:solidFill>
                  <a:srgbClr val="135781"/>
                </a:solidFill>
                <a:latin typeface="Montserrat"/>
                <a:ea typeface="Montserrat"/>
                <a:cs typeface="Montserrat"/>
                <a:sym typeface="Montserrat"/>
              </a:rPr>
              <a:t> Бъдещо развитие</a:t>
            </a:r>
          </a:p>
        </p:txBody>
      </p:sp>
      <p:grpSp>
        <p:nvGrpSpPr>
          <p:cNvPr name="Group 12" id="12"/>
          <p:cNvGrpSpPr/>
          <p:nvPr/>
        </p:nvGrpSpPr>
        <p:grpSpPr>
          <a:xfrm rot="4026835">
            <a:off x="16505739" y="429260"/>
            <a:ext cx="753561" cy="75356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34387" y="3811440"/>
            <a:ext cx="12619226" cy="182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true">
                <a:solidFill>
                  <a:srgbClr val="13578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Благодаря ви!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898322">
            <a:off x="-3084442" y="-5007802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9" y="0"/>
                </a:lnTo>
                <a:lnTo>
                  <a:pt x="8774179" y="8796169"/>
                </a:lnTo>
                <a:lnTo>
                  <a:pt x="0" y="8796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98322">
            <a:off x="13900911" y="6282599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4465669">
            <a:off x="2921704" y="7568149"/>
            <a:ext cx="753561" cy="75356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147363">
            <a:off x="15044611" y="1192967"/>
            <a:ext cx="1578921" cy="157892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52464" y="5847441"/>
            <a:ext cx="2983071" cy="791872"/>
            <a:chOff x="0" y="0"/>
            <a:chExt cx="3977428" cy="105582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0"/>
              <a:ext cx="2929839" cy="1151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b="true" sz="5199">
                  <a:gradFill>
                    <a:gsLst>
                      <a:gs pos="0">
                        <a:srgbClr val="048FE6">
                          <a:alpha val="100000"/>
                        </a:srgbClr>
                      </a:gs>
                      <a:gs pos="100000">
                        <a:srgbClr val="7DD3E6">
                          <a:alpha val="100000"/>
                        </a:srgbClr>
                      </a:gs>
                    </a:gsLst>
                    <a:path path="circle">
                      <a:fillToRect l="0" r="100000" t="0" b="100000"/>
                    </a:path>
                    <a:tileRect r="0" l="-100000" b="0" t="-100000"/>
                  </a:gradFill>
                  <a:latin typeface="Canva Sans Bold"/>
                  <a:ea typeface="Canva Sans Bold"/>
                  <a:cs typeface="Canva Sans Bold"/>
                  <a:sym typeface="Canva Sans Bold"/>
                </a:rPr>
                <a:t>Nautiq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3136929" y="168221"/>
              <a:ext cx="840499" cy="842291"/>
            </a:xfrm>
            <a:custGeom>
              <a:avLst/>
              <a:gdLst/>
              <a:ahLst/>
              <a:cxnLst/>
              <a:rect r="r" b="b" t="t" l="l"/>
              <a:pathLst>
                <a:path h="842291" w="840499">
                  <a:moveTo>
                    <a:pt x="0" y="0"/>
                  </a:moveTo>
                  <a:lnTo>
                    <a:pt x="840499" y="0"/>
                  </a:lnTo>
                  <a:lnTo>
                    <a:pt x="840499" y="842291"/>
                  </a:lnTo>
                  <a:lnTo>
                    <a:pt x="0" y="842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4363940">
            <a:off x="-2571669" y="6119611"/>
            <a:ext cx="7200737" cy="5814595"/>
          </a:xfrm>
          <a:custGeom>
            <a:avLst/>
            <a:gdLst/>
            <a:ahLst/>
            <a:cxnLst/>
            <a:rect r="r" b="b" t="t" l="l"/>
            <a:pathLst>
              <a:path h="5814595" w="7200737">
                <a:moveTo>
                  <a:pt x="0" y="0"/>
                </a:moveTo>
                <a:lnTo>
                  <a:pt x="7200738" y="0"/>
                </a:lnTo>
                <a:lnTo>
                  <a:pt x="7200738" y="5814595"/>
                </a:lnTo>
                <a:lnTo>
                  <a:pt x="0" y="5814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34387" y="3811440"/>
            <a:ext cx="12619226" cy="182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true">
                <a:solidFill>
                  <a:srgbClr val="13578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Въпроси?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898322">
            <a:off x="-3084442" y="-5007802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9" y="0"/>
                </a:lnTo>
                <a:lnTo>
                  <a:pt x="8774179" y="8796169"/>
                </a:lnTo>
                <a:lnTo>
                  <a:pt x="0" y="8796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98322">
            <a:off x="13900911" y="6282599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4465669">
            <a:off x="2921704" y="7568149"/>
            <a:ext cx="753561" cy="75356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147363">
            <a:off x="15044611" y="1192967"/>
            <a:ext cx="1578921" cy="157892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52464" y="5847441"/>
            <a:ext cx="2983071" cy="791872"/>
            <a:chOff x="0" y="0"/>
            <a:chExt cx="3977428" cy="105582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0"/>
              <a:ext cx="2929839" cy="1151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b="true" sz="5199">
                  <a:gradFill>
                    <a:gsLst>
                      <a:gs pos="0">
                        <a:srgbClr val="048FE6">
                          <a:alpha val="100000"/>
                        </a:srgbClr>
                      </a:gs>
                      <a:gs pos="100000">
                        <a:srgbClr val="7DD3E6">
                          <a:alpha val="100000"/>
                        </a:srgbClr>
                      </a:gs>
                    </a:gsLst>
                    <a:path path="circle">
                      <a:fillToRect l="0" r="100000" t="0" b="100000"/>
                    </a:path>
                    <a:tileRect r="0" l="-100000" b="0" t="-100000"/>
                  </a:gradFill>
                  <a:latin typeface="Canva Sans Bold"/>
                  <a:ea typeface="Canva Sans Bold"/>
                  <a:cs typeface="Canva Sans Bold"/>
                  <a:sym typeface="Canva Sans Bold"/>
                </a:rPr>
                <a:t>Nautiq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3136929" y="168221"/>
              <a:ext cx="840499" cy="842291"/>
            </a:xfrm>
            <a:custGeom>
              <a:avLst/>
              <a:gdLst/>
              <a:ahLst/>
              <a:cxnLst/>
              <a:rect r="r" b="b" t="t" l="l"/>
              <a:pathLst>
                <a:path h="842291" w="840499">
                  <a:moveTo>
                    <a:pt x="0" y="0"/>
                  </a:moveTo>
                  <a:lnTo>
                    <a:pt x="840499" y="0"/>
                  </a:lnTo>
                  <a:lnTo>
                    <a:pt x="840499" y="842291"/>
                  </a:lnTo>
                  <a:lnTo>
                    <a:pt x="0" y="842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4363940">
            <a:off x="-2571669" y="6119611"/>
            <a:ext cx="7200737" cy="5814595"/>
          </a:xfrm>
          <a:custGeom>
            <a:avLst/>
            <a:gdLst/>
            <a:ahLst/>
            <a:cxnLst/>
            <a:rect r="r" b="b" t="t" l="l"/>
            <a:pathLst>
              <a:path h="5814595" w="7200737">
                <a:moveTo>
                  <a:pt x="0" y="0"/>
                </a:moveTo>
                <a:lnTo>
                  <a:pt x="7200738" y="0"/>
                </a:lnTo>
                <a:lnTo>
                  <a:pt x="7200738" y="5814595"/>
                </a:lnTo>
                <a:lnTo>
                  <a:pt x="0" y="5814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75262" y="4067420"/>
            <a:ext cx="8150481" cy="222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35781"/>
                </a:solidFill>
                <a:latin typeface="Montserrat"/>
                <a:ea typeface="Montserrat"/>
                <a:cs typeface="Montserrat"/>
                <a:sym typeface="Montserrat"/>
              </a:rPr>
              <a:t>Приложение </a:t>
            </a:r>
            <a:r>
              <a:rPr lang="en-US" sz="3200">
                <a:solidFill>
                  <a:srgbClr val="135781"/>
                </a:solidFill>
                <a:latin typeface="Montserrat"/>
                <a:ea typeface="Montserrat"/>
                <a:cs typeface="Montserrat"/>
                <a:sym typeface="Montserrat"/>
              </a:rPr>
              <a:t>с интерактивна карта и геймификация, което ти позволява да следиш състоянието на плажовете в реално време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4363940">
            <a:off x="-2571669" y="5518358"/>
            <a:ext cx="7200737" cy="5814595"/>
          </a:xfrm>
          <a:custGeom>
            <a:avLst/>
            <a:gdLst/>
            <a:ahLst/>
            <a:cxnLst/>
            <a:rect r="r" b="b" t="t" l="l"/>
            <a:pathLst>
              <a:path h="5814595" w="7200737">
                <a:moveTo>
                  <a:pt x="0" y="0"/>
                </a:moveTo>
                <a:lnTo>
                  <a:pt x="7200738" y="0"/>
                </a:lnTo>
                <a:lnTo>
                  <a:pt x="7200738" y="5814595"/>
                </a:lnTo>
                <a:lnTo>
                  <a:pt x="0" y="5814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4363940">
            <a:off x="13963314" y="-1130961"/>
            <a:ext cx="7200737" cy="5814595"/>
          </a:xfrm>
          <a:custGeom>
            <a:avLst/>
            <a:gdLst/>
            <a:ahLst/>
            <a:cxnLst/>
            <a:rect r="r" b="b" t="t" l="l"/>
            <a:pathLst>
              <a:path h="5814595" w="7200737">
                <a:moveTo>
                  <a:pt x="7200737" y="5814596"/>
                </a:moveTo>
                <a:lnTo>
                  <a:pt x="0" y="5814596"/>
                </a:lnTo>
                <a:lnTo>
                  <a:pt x="0" y="0"/>
                </a:lnTo>
                <a:lnTo>
                  <a:pt x="7200737" y="0"/>
                </a:lnTo>
                <a:lnTo>
                  <a:pt x="7200737" y="58145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8100000">
            <a:off x="16088922" y="8351005"/>
            <a:ext cx="1221732" cy="122173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214695"/>
            <a:ext cx="753561" cy="75356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789003" y="1940021"/>
            <a:ext cx="1828734" cy="1828734"/>
          </a:xfrm>
          <a:custGeom>
            <a:avLst/>
            <a:gdLst/>
            <a:ahLst/>
            <a:cxnLst/>
            <a:rect r="r" b="b" t="t" l="l"/>
            <a:pathLst>
              <a:path h="1828734" w="1828734">
                <a:moveTo>
                  <a:pt x="0" y="0"/>
                </a:moveTo>
                <a:lnTo>
                  <a:pt x="1828734" y="0"/>
                </a:lnTo>
                <a:lnTo>
                  <a:pt x="1828734" y="1828734"/>
                </a:lnTo>
                <a:lnTo>
                  <a:pt x="0" y="1828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17009" y="1416031"/>
            <a:ext cx="5308854" cy="8269909"/>
          </a:xfrm>
          <a:custGeom>
            <a:avLst/>
            <a:gdLst/>
            <a:ahLst/>
            <a:cxnLst/>
            <a:rect r="r" b="b" t="t" l="l"/>
            <a:pathLst>
              <a:path h="8269909" w="5308854">
                <a:moveTo>
                  <a:pt x="0" y="0"/>
                </a:moveTo>
                <a:lnTo>
                  <a:pt x="5308854" y="0"/>
                </a:lnTo>
                <a:lnTo>
                  <a:pt x="5308854" y="8269909"/>
                </a:lnTo>
                <a:lnTo>
                  <a:pt x="0" y="82699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6321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75262" y="1711421"/>
            <a:ext cx="5813742" cy="2057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800"/>
              </a:lnSpc>
              <a:spcBef>
                <a:spcPct val="0"/>
              </a:spcBef>
            </a:pPr>
            <a:r>
              <a:rPr lang="en-US" b="true" sz="12000">
                <a:gradFill>
                  <a:gsLst>
                    <a:gs pos="0">
                      <a:srgbClr val="048FE6">
                        <a:alpha val="100000"/>
                      </a:srgbClr>
                    </a:gs>
                    <a:gs pos="100000">
                      <a:srgbClr val="7DD3E6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Nautiq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05602" y="-3212917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5" y="0"/>
                </a:lnTo>
                <a:lnTo>
                  <a:pt x="9898855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6810" y="381894"/>
            <a:ext cx="1677210" cy="424147"/>
            <a:chOff x="0" y="0"/>
            <a:chExt cx="2236280" cy="56552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1673852" cy="622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gradFill>
                    <a:gsLst>
                      <a:gs pos="0">
                        <a:srgbClr val="048FE6">
                          <a:alpha val="100000"/>
                        </a:srgbClr>
                      </a:gs>
                      <a:gs pos="100000">
                        <a:srgbClr val="7DD3E6">
                          <a:alpha val="100000"/>
                        </a:srgbClr>
                      </a:gs>
                    </a:gsLst>
                    <a:path path="circle">
                      <a:fillToRect l="0" r="100000" t="0" b="100000"/>
                    </a:path>
                    <a:tileRect r="0" l="-100000" b="0" t="-100000"/>
                  </a:gradFill>
                  <a:latin typeface="Canva Sans Bold"/>
                  <a:ea typeface="Canva Sans Bold"/>
                  <a:cs typeface="Canva Sans Bold"/>
                  <a:sym typeface="Canva Sans Bold"/>
                </a:rPr>
                <a:t>Nautiq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744552" y="36376"/>
              <a:ext cx="491728" cy="492776"/>
            </a:xfrm>
            <a:custGeom>
              <a:avLst/>
              <a:gdLst/>
              <a:ahLst/>
              <a:cxnLst/>
              <a:rect r="r" b="b" t="t" l="l"/>
              <a:pathLst>
                <a:path h="492776" w="491728">
                  <a:moveTo>
                    <a:pt x="0" y="0"/>
                  </a:moveTo>
                  <a:lnTo>
                    <a:pt x="491728" y="0"/>
                  </a:lnTo>
                  <a:lnTo>
                    <a:pt x="491728" y="492777"/>
                  </a:lnTo>
                  <a:lnTo>
                    <a:pt x="0" y="492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788044" y="4551733"/>
            <a:ext cx="1909054" cy="2742159"/>
          </a:xfrm>
          <a:custGeom>
            <a:avLst/>
            <a:gdLst/>
            <a:ahLst/>
            <a:cxnLst/>
            <a:rect r="r" b="b" t="t" l="l"/>
            <a:pathLst>
              <a:path h="2742159" w="1909054">
                <a:moveTo>
                  <a:pt x="0" y="0"/>
                </a:moveTo>
                <a:lnTo>
                  <a:pt x="1909054" y="0"/>
                </a:lnTo>
                <a:lnTo>
                  <a:pt x="1909054" y="2742159"/>
                </a:lnTo>
                <a:lnTo>
                  <a:pt x="0" y="2742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2800" t="0" r="-2083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02373" y="4496068"/>
            <a:ext cx="1788365" cy="2742159"/>
          </a:xfrm>
          <a:custGeom>
            <a:avLst/>
            <a:gdLst/>
            <a:ahLst/>
            <a:cxnLst/>
            <a:rect r="r" b="b" t="t" l="l"/>
            <a:pathLst>
              <a:path h="2742159" w="1788365">
                <a:moveTo>
                  <a:pt x="0" y="0"/>
                </a:moveTo>
                <a:lnTo>
                  <a:pt x="1788364" y="0"/>
                </a:lnTo>
                <a:lnTo>
                  <a:pt x="1788364" y="2742159"/>
                </a:lnTo>
                <a:lnTo>
                  <a:pt x="0" y="2742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8478" t="-9931" r="-44662" b="-950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4437" y="4551733"/>
            <a:ext cx="2125103" cy="2630829"/>
          </a:xfrm>
          <a:custGeom>
            <a:avLst/>
            <a:gdLst/>
            <a:ahLst/>
            <a:cxnLst/>
            <a:rect r="r" b="b" t="t" l="l"/>
            <a:pathLst>
              <a:path h="2630829" w="2125103">
                <a:moveTo>
                  <a:pt x="0" y="0"/>
                </a:moveTo>
                <a:lnTo>
                  <a:pt x="2125102" y="0"/>
                </a:lnTo>
                <a:lnTo>
                  <a:pt x="2125102" y="2630829"/>
                </a:lnTo>
                <a:lnTo>
                  <a:pt x="0" y="26308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3317" t="0" r="-1048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54437" y="1968725"/>
            <a:ext cx="8525731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3578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Проблемите</a:t>
            </a:r>
          </a:p>
        </p:txBody>
      </p:sp>
      <p:grpSp>
        <p:nvGrpSpPr>
          <p:cNvPr name="Group 10" id="10"/>
          <p:cNvGrpSpPr/>
          <p:nvPr/>
        </p:nvGrpSpPr>
        <p:grpSpPr>
          <a:xfrm rot="8100000">
            <a:off x="17201288" y="9200288"/>
            <a:ext cx="900262" cy="90026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045286" y="381894"/>
            <a:ext cx="753561" cy="75356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4363940">
            <a:off x="-6487449" y="5122867"/>
            <a:ext cx="10893107" cy="8796184"/>
          </a:xfrm>
          <a:custGeom>
            <a:avLst/>
            <a:gdLst/>
            <a:ahLst/>
            <a:cxnLst/>
            <a:rect r="r" b="b" t="t" l="l"/>
            <a:pathLst>
              <a:path h="8796184" w="10893107">
                <a:moveTo>
                  <a:pt x="0" y="0"/>
                </a:moveTo>
                <a:lnTo>
                  <a:pt x="10893107" y="0"/>
                </a:lnTo>
                <a:lnTo>
                  <a:pt x="10893107" y="8796184"/>
                </a:lnTo>
                <a:lnTo>
                  <a:pt x="0" y="87961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05602" y="-3212917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5" y="0"/>
                </a:lnTo>
                <a:lnTo>
                  <a:pt x="9898855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6810" y="381894"/>
            <a:ext cx="1677210" cy="424147"/>
            <a:chOff x="0" y="0"/>
            <a:chExt cx="2236280" cy="56552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1673852" cy="622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gradFill>
                    <a:gsLst>
                      <a:gs pos="0">
                        <a:srgbClr val="048FE6">
                          <a:alpha val="100000"/>
                        </a:srgbClr>
                      </a:gs>
                      <a:gs pos="100000">
                        <a:srgbClr val="7DD3E6">
                          <a:alpha val="100000"/>
                        </a:srgbClr>
                      </a:gs>
                    </a:gsLst>
                    <a:path path="circle">
                      <a:fillToRect l="0" r="100000" t="0" b="100000"/>
                    </a:path>
                    <a:tileRect r="0" l="-100000" b="0" t="-100000"/>
                  </a:gradFill>
                  <a:latin typeface="Canva Sans Bold"/>
                  <a:ea typeface="Canva Sans Bold"/>
                  <a:cs typeface="Canva Sans Bold"/>
                  <a:sym typeface="Canva Sans Bold"/>
                </a:rPr>
                <a:t>Nautiq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744552" y="36376"/>
              <a:ext cx="491728" cy="492776"/>
            </a:xfrm>
            <a:custGeom>
              <a:avLst/>
              <a:gdLst/>
              <a:ahLst/>
              <a:cxnLst/>
              <a:rect r="r" b="b" t="t" l="l"/>
              <a:pathLst>
                <a:path h="492776" w="491728">
                  <a:moveTo>
                    <a:pt x="0" y="0"/>
                  </a:moveTo>
                  <a:lnTo>
                    <a:pt x="491728" y="0"/>
                  </a:lnTo>
                  <a:lnTo>
                    <a:pt x="491728" y="492777"/>
                  </a:lnTo>
                  <a:lnTo>
                    <a:pt x="0" y="492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54437" y="4379457"/>
            <a:ext cx="2833025" cy="3507221"/>
          </a:xfrm>
          <a:custGeom>
            <a:avLst/>
            <a:gdLst/>
            <a:ahLst/>
            <a:cxnLst/>
            <a:rect r="r" b="b" t="t" l="l"/>
            <a:pathLst>
              <a:path h="3507221" w="2833025">
                <a:moveTo>
                  <a:pt x="0" y="0"/>
                </a:moveTo>
                <a:lnTo>
                  <a:pt x="2833025" y="0"/>
                </a:lnTo>
                <a:lnTo>
                  <a:pt x="2833025" y="3507221"/>
                </a:lnTo>
                <a:lnTo>
                  <a:pt x="0" y="3507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3317" t="0" r="-1048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54437" y="1968725"/>
            <a:ext cx="8525731" cy="1219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3578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Проблемите</a:t>
            </a:r>
          </a:p>
        </p:txBody>
      </p:sp>
      <p:grpSp>
        <p:nvGrpSpPr>
          <p:cNvPr name="Group 8" id="8"/>
          <p:cNvGrpSpPr/>
          <p:nvPr/>
        </p:nvGrpSpPr>
        <p:grpSpPr>
          <a:xfrm rot="8100000">
            <a:off x="17201288" y="9200288"/>
            <a:ext cx="900262" cy="90026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45286" y="381894"/>
            <a:ext cx="753561" cy="75356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4363940">
            <a:off x="-6487449" y="5122867"/>
            <a:ext cx="10893107" cy="8796184"/>
          </a:xfrm>
          <a:custGeom>
            <a:avLst/>
            <a:gdLst/>
            <a:ahLst/>
            <a:cxnLst/>
            <a:rect r="r" b="b" t="t" l="l"/>
            <a:pathLst>
              <a:path h="8796184" w="10893107">
                <a:moveTo>
                  <a:pt x="0" y="0"/>
                </a:moveTo>
                <a:lnTo>
                  <a:pt x="10893107" y="0"/>
                </a:lnTo>
                <a:lnTo>
                  <a:pt x="10893107" y="8796184"/>
                </a:lnTo>
                <a:lnTo>
                  <a:pt x="0" y="8796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269264" y="4347845"/>
            <a:ext cx="7269586" cy="95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true">
                <a:solidFill>
                  <a:srgbClr val="13578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Разочарование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26261" y="5509464"/>
            <a:ext cx="7793465" cy="1180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Често оставаме разочаровани от реалната обстановка на плажа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05602" y="-3212917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5" y="0"/>
                </a:lnTo>
                <a:lnTo>
                  <a:pt x="9898855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6810" y="381894"/>
            <a:ext cx="1677210" cy="424147"/>
            <a:chOff x="0" y="0"/>
            <a:chExt cx="2236280" cy="56552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1673852" cy="622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gradFill>
                    <a:gsLst>
                      <a:gs pos="0">
                        <a:srgbClr val="048FE6">
                          <a:alpha val="100000"/>
                        </a:srgbClr>
                      </a:gs>
                      <a:gs pos="100000">
                        <a:srgbClr val="7DD3E6">
                          <a:alpha val="100000"/>
                        </a:srgbClr>
                      </a:gs>
                    </a:gsLst>
                    <a:path path="circle">
                      <a:fillToRect l="0" r="100000" t="0" b="100000"/>
                    </a:path>
                    <a:tileRect r="0" l="-100000" b="0" t="-100000"/>
                  </a:gradFill>
                  <a:latin typeface="Canva Sans Bold"/>
                  <a:ea typeface="Canva Sans Bold"/>
                  <a:cs typeface="Canva Sans Bold"/>
                  <a:sym typeface="Canva Sans Bold"/>
                </a:rPr>
                <a:t>Nautiq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744552" y="36376"/>
              <a:ext cx="491728" cy="492776"/>
            </a:xfrm>
            <a:custGeom>
              <a:avLst/>
              <a:gdLst/>
              <a:ahLst/>
              <a:cxnLst/>
              <a:rect r="r" b="b" t="t" l="l"/>
              <a:pathLst>
                <a:path h="492776" w="491728">
                  <a:moveTo>
                    <a:pt x="0" y="0"/>
                  </a:moveTo>
                  <a:lnTo>
                    <a:pt x="491728" y="0"/>
                  </a:lnTo>
                  <a:lnTo>
                    <a:pt x="491728" y="492777"/>
                  </a:lnTo>
                  <a:lnTo>
                    <a:pt x="0" y="492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788044" y="4551733"/>
            <a:ext cx="1909054" cy="2742159"/>
          </a:xfrm>
          <a:custGeom>
            <a:avLst/>
            <a:gdLst/>
            <a:ahLst/>
            <a:cxnLst/>
            <a:rect r="r" b="b" t="t" l="l"/>
            <a:pathLst>
              <a:path h="2742159" w="1909054">
                <a:moveTo>
                  <a:pt x="0" y="0"/>
                </a:moveTo>
                <a:lnTo>
                  <a:pt x="1909054" y="0"/>
                </a:lnTo>
                <a:lnTo>
                  <a:pt x="1909054" y="2742159"/>
                </a:lnTo>
                <a:lnTo>
                  <a:pt x="0" y="2742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2800" t="0" r="-2083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02373" y="4496068"/>
            <a:ext cx="1788365" cy="2742159"/>
          </a:xfrm>
          <a:custGeom>
            <a:avLst/>
            <a:gdLst/>
            <a:ahLst/>
            <a:cxnLst/>
            <a:rect r="r" b="b" t="t" l="l"/>
            <a:pathLst>
              <a:path h="2742159" w="1788365">
                <a:moveTo>
                  <a:pt x="0" y="0"/>
                </a:moveTo>
                <a:lnTo>
                  <a:pt x="1788364" y="0"/>
                </a:lnTo>
                <a:lnTo>
                  <a:pt x="1788364" y="2742159"/>
                </a:lnTo>
                <a:lnTo>
                  <a:pt x="0" y="2742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8478" t="-9931" r="-44662" b="-950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4437" y="4551733"/>
            <a:ext cx="2125103" cy="2630829"/>
          </a:xfrm>
          <a:custGeom>
            <a:avLst/>
            <a:gdLst/>
            <a:ahLst/>
            <a:cxnLst/>
            <a:rect r="r" b="b" t="t" l="l"/>
            <a:pathLst>
              <a:path h="2630829" w="2125103">
                <a:moveTo>
                  <a:pt x="0" y="0"/>
                </a:moveTo>
                <a:lnTo>
                  <a:pt x="2125102" y="0"/>
                </a:lnTo>
                <a:lnTo>
                  <a:pt x="2125102" y="2630829"/>
                </a:lnTo>
                <a:lnTo>
                  <a:pt x="0" y="26308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3317" t="0" r="-1048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54437" y="1968725"/>
            <a:ext cx="8525731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3578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Проблемите</a:t>
            </a:r>
          </a:p>
        </p:txBody>
      </p:sp>
      <p:grpSp>
        <p:nvGrpSpPr>
          <p:cNvPr name="Group 10" id="10"/>
          <p:cNvGrpSpPr/>
          <p:nvPr/>
        </p:nvGrpSpPr>
        <p:grpSpPr>
          <a:xfrm rot="8100000">
            <a:off x="17201288" y="9200288"/>
            <a:ext cx="900262" cy="90026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045286" y="381894"/>
            <a:ext cx="753561" cy="75356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4363940">
            <a:off x="-6487449" y="5122867"/>
            <a:ext cx="10893107" cy="8796184"/>
          </a:xfrm>
          <a:custGeom>
            <a:avLst/>
            <a:gdLst/>
            <a:ahLst/>
            <a:cxnLst/>
            <a:rect r="r" b="b" t="t" l="l"/>
            <a:pathLst>
              <a:path h="8796184" w="10893107">
                <a:moveTo>
                  <a:pt x="0" y="0"/>
                </a:moveTo>
                <a:lnTo>
                  <a:pt x="10893107" y="0"/>
                </a:lnTo>
                <a:lnTo>
                  <a:pt x="10893107" y="8796184"/>
                </a:lnTo>
                <a:lnTo>
                  <a:pt x="0" y="87961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05602" y="-3212917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5" y="0"/>
                </a:lnTo>
                <a:lnTo>
                  <a:pt x="9898855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6810" y="381894"/>
            <a:ext cx="1677210" cy="424147"/>
            <a:chOff x="0" y="0"/>
            <a:chExt cx="2236280" cy="56552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1673852" cy="622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gradFill>
                    <a:gsLst>
                      <a:gs pos="0">
                        <a:srgbClr val="048FE6">
                          <a:alpha val="100000"/>
                        </a:srgbClr>
                      </a:gs>
                      <a:gs pos="100000">
                        <a:srgbClr val="7DD3E6">
                          <a:alpha val="100000"/>
                        </a:srgbClr>
                      </a:gs>
                    </a:gsLst>
                    <a:path path="circle">
                      <a:fillToRect l="0" r="100000" t="0" b="100000"/>
                    </a:path>
                    <a:tileRect r="0" l="-100000" b="0" t="-100000"/>
                  </a:gradFill>
                  <a:latin typeface="Canva Sans Bold"/>
                  <a:ea typeface="Canva Sans Bold"/>
                  <a:cs typeface="Canva Sans Bold"/>
                  <a:sym typeface="Canva Sans Bold"/>
                </a:rPr>
                <a:t>Nautiq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744552" y="36376"/>
              <a:ext cx="491728" cy="492776"/>
            </a:xfrm>
            <a:custGeom>
              <a:avLst/>
              <a:gdLst/>
              <a:ahLst/>
              <a:cxnLst/>
              <a:rect r="r" b="b" t="t" l="l"/>
              <a:pathLst>
                <a:path h="492776" w="491728">
                  <a:moveTo>
                    <a:pt x="0" y="0"/>
                  </a:moveTo>
                  <a:lnTo>
                    <a:pt x="491728" y="0"/>
                  </a:lnTo>
                  <a:lnTo>
                    <a:pt x="491728" y="492777"/>
                  </a:lnTo>
                  <a:lnTo>
                    <a:pt x="0" y="492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554437" y="1968725"/>
            <a:ext cx="8525731" cy="1219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3578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Проблемите</a:t>
            </a:r>
          </a:p>
        </p:txBody>
      </p:sp>
      <p:grpSp>
        <p:nvGrpSpPr>
          <p:cNvPr name="Group 7" id="7"/>
          <p:cNvGrpSpPr/>
          <p:nvPr/>
        </p:nvGrpSpPr>
        <p:grpSpPr>
          <a:xfrm rot="8100000">
            <a:off x="17201288" y="9200288"/>
            <a:ext cx="900262" cy="90026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045286" y="381894"/>
            <a:ext cx="753561" cy="75356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4363940">
            <a:off x="-6487449" y="5122867"/>
            <a:ext cx="10893107" cy="8796184"/>
          </a:xfrm>
          <a:custGeom>
            <a:avLst/>
            <a:gdLst/>
            <a:ahLst/>
            <a:cxnLst/>
            <a:rect r="r" b="b" t="t" l="l"/>
            <a:pathLst>
              <a:path h="8796184" w="10893107">
                <a:moveTo>
                  <a:pt x="0" y="0"/>
                </a:moveTo>
                <a:lnTo>
                  <a:pt x="10893107" y="0"/>
                </a:lnTo>
                <a:lnTo>
                  <a:pt x="10893107" y="8796184"/>
                </a:lnTo>
                <a:lnTo>
                  <a:pt x="0" y="8796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775700" y="4347845"/>
            <a:ext cx="10536169" cy="95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true">
                <a:solidFill>
                  <a:srgbClr val="13578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Малко познати локации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26261" y="5509464"/>
            <a:ext cx="4668804" cy="1180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Хубавите места са трудно откриваеми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802549" y="4123924"/>
            <a:ext cx="2581962" cy="3708723"/>
          </a:xfrm>
          <a:custGeom>
            <a:avLst/>
            <a:gdLst/>
            <a:ahLst/>
            <a:cxnLst/>
            <a:rect r="r" b="b" t="t" l="l"/>
            <a:pathLst>
              <a:path h="3708723" w="2581962">
                <a:moveTo>
                  <a:pt x="0" y="0"/>
                </a:moveTo>
                <a:lnTo>
                  <a:pt x="2581962" y="0"/>
                </a:lnTo>
                <a:lnTo>
                  <a:pt x="2581962" y="3708722"/>
                </a:lnTo>
                <a:lnTo>
                  <a:pt x="0" y="37087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2800" t="0" r="-20839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05602" y="-3212917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5" y="0"/>
                </a:lnTo>
                <a:lnTo>
                  <a:pt x="9898855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6810" y="381894"/>
            <a:ext cx="1677210" cy="424147"/>
            <a:chOff x="0" y="0"/>
            <a:chExt cx="2236280" cy="56552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1673852" cy="622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gradFill>
                    <a:gsLst>
                      <a:gs pos="0">
                        <a:srgbClr val="048FE6">
                          <a:alpha val="100000"/>
                        </a:srgbClr>
                      </a:gs>
                      <a:gs pos="100000">
                        <a:srgbClr val="7DD3E6">
                          <a:alpha val="100000"/>
                        </a:srgbClr>
                      </a:gs>
                    </a:gsLst>
                    <a:path path="circle">
                      <a:fillToRect l="0" r="100000" t="0" b="100000"/>
                    </a:path>
                    <a:tileRect r="0" l="-100000" b="0" t="-100000"/>
                  </a:gradFill>
                  <a:latin typeface="Canva Sans Bold"/>
                  <a:ea typeface="Canva Sans Bold"/>
                  <a:cs typeface="Canva Sans Bold"/>
                  <a:sym typeface="Canva Sans Bold"/>
                </a:rPr>
                <a:t>Nautiq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744552" y="36376"/>
              <a:ext cx="491728" cy="492776"/>
            </a:xfrm>
            <a:custGeom>
              <a:avLst/>
              <a:gdLst/>
              <a:ahLst/>
              <a:cxnLst/>
              <a:rect r="r" b="b" t="t" l="l"/>
              <a:pathLst>
                <a:path h="492776" w="491728">
                  <a:moveTo>
                    <a:pt x="0" y="0"/>
                  </a:moveTo>
                  <a:lnTo>
                    <a:pt x="491728" y="0"/>
                  </a:lnTo>
                  <a:lnTo>
                    <a:pt x="491728" y="492777"/>
                  </a:lnTo>
                  <a:lnTo>
                    <a:pt x="0" y="492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788044" y="4551733"/>
            <a:ext cx="1909054" cy="2742159"/>
          </a:xfrm>
          <a:custGeom>
            <a:avLst/>
            <a:gdLst/>
            <a:ahLst/>
            <a:cxnLst/>
            <a:rect r="r" b="b" t="t" l="l"/>
            <a:pathLst>
              <a:path h="2742159" w="1909054">
                <a:moveTo>
                  <a:pt x="0" y="0"/>
                </a:moveTo>
                <a:lnTo>
                  <a:pt x="1909054" y="0"/>
                </a:lnTo>
                <a:lnTo>
                  <a:pt x="1909054" y="2742159"/>
                </a:lnTo>
                <a:lnTo>
                  <a:pt x="0" y="2742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2800" t="0" r="-2083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02373" y="4496068"/>
            <a:ext cx="1788365" cy="2742159"/>
          </a:xfrm>
          <a:custGeom>
            <a:avLst/>
            <a:gdLst/>
            <a:ahLst/>
            <a:cxnLst/>
            <a:rect r="r" b="b" t="t" l="l"/>
            <a:pathLst>
              <a:path h="2742159" w="1788365">
                <a:moveTo>
                  <a:pt x="0" y="0"/>
                </a:moveTo>
                <a:lnTo>
                  <a:pt x="1788364" y="0"/>
                </a:lnTo>
                <a:lnTo>
                  <a:pt x="1788364" y="2742159"/>
                </a:lnTo>
                <a:lnTo>
                  <a:pt x="0" y="2742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8478" t="-9931" r="-44662" b="-950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4437" y="4551733"/>
            <a:ext cx="2125103" cy="2630829"/>
          </a:xfrm>
          <a:custGeom>
            <a:avLst/>
            <a:gdLst/>
            <a:ahLst/>
            <a:cxnLst/>
            <a:rect r="r" b="b" t="t" l="l"/>
            <a:pathLst>
              <a:path h="2630829" w="2125103">
                <a:moveTo>
                  <a:pt x="0" y="0"/>
                </a:moveTo>
                <a:lnTo>
                  <a:pt x="2125102" y="0"/>
                </a:lnTo>
                <a:lnTo>
                  <a:pt x="2125102" y="2630829"/>
                </a:lnTo>
                <a:lnTo>
                  <a:pt x="0" y="26308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3317" t="0" r="-1048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54437" y="1968725"/>
            <a:ext cx="8525731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3578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Проблемите</a:t>
            </a:r>
          </a:p>
        </p:txBody>
      </p:sp>
      <p:grpSp>
        <p:nvGrpSpPr>
          <p:cNvPr name="Group 10" id="10"/>
          <p:cNvGrpSpPr/>
          <p:nvPr/>
        </p:nvGrpSpPr>
        <p:grpSpPr>
          <a:xfrm rot="8100000">
            <a:off x="17201288" y="9200288"/>
            <a:ext cx="900262" cy="90026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045286" y="381894"/>
            <a:ext cx="753561" cy="75356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4363940">
            <a:off x="-6487449" y="5122867"/>
            <a:ext cx="10893107" cy="8796184"/>
          </a:xfrm>
          <a:custGeom>
            <a:avLst/>
            <a:gdLst/>
            <a:ahLst/>
            <a:cxnLst/>
            <a:rect r="r" b="b" t="t" l="l"/>
            <a:pathLst>
              <a:path h="8796184" w="10893107">
                <a:moveTo>
                  <a:pt x="0" y="0"/>
                </a:moveTo>
                <a:lnTo>
                  <a:pt x="10893107" y="0"/>
                </a:lnTo>
                <a:lnTo>
                  <a:pt x="10893107" y="8796184"/>
                </a:lnTo>
                <a:lnTo>
                  <a:pt x="0" y="87961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05602" y="-3212917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5" y="0"/>
                </a:lnTo>
                <a:lnTo>
                  <a:pt x="9898855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6810" y="381894"/>
            <a:ext cx="1677210" cy="424147"/>
            <a:chOff x="0" y="0"/>
            <a:chExt cx="2236280" cy="56552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1673852" cy="622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gradFill>
                    <a:gsLst>
                      <a:gs pos="0">
                        <a:srgbClr val="048FE6">
                          <a:alpha val="100000"/>
                        </a:srgbClr>
                      </a:gs>
                      <a:gs pos="100000">
                        <a:srgbClr val="7DD3E6">
                          <a:alpha val="100000"/>
                        </a:srgbClr>
                      </a:gs>
                    </a:gsLst>
                    <a:path path="circle">
                      <a:fillToRect l="0" r="100000" t="0" b="100000"/>
                    </a:path>
                    <a:tileRect r="0" l="-100000" b="0" t="-100000"/>
                  </a:gradFill>
                  <a:latin typeface="Canva Sans Bold"/>
                  <a:ea typeface="Canva Sans Bold"/>
                  <a:cs typeface="Canva Sans Bold"/>
                  <a:sym typeface="Canva Sans Bold"/>
                </a:rPr>
                <a:t>Nautiq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744552" y="36376"/>
              <a:ext cx="491728" cy="492776"/>
            </a:xfrm>
            <a:custGeom>
              <a:avLst/>
              <a:gdLst/>
              <a:ahLst/>
              <a:cxnLst/>
              <a:rect r="r" b="b" t="t" l="l"/>
              <a:pathLst>
                <a:path h="492776" w="491728">
                  <a:moveTo>
                    <a:pt x="0" y="0"/>
                  </a:moveTo>
                  <a:lnTo>
                    <a:pt x="491728" y="0"/>
                  </a:lnTo>
                  <a:lnTo>
                    <a:pt x="491728" y="492777"/>
                  </a:lnTo>
                  <a:lnTo>
                    <a:pt x="0" y="492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554437" y="1968725"/>
            <a:ext cx="8525731" cy="1219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3578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Проблемите</a:t>
            </a:r>
          </a:p>
        </p:txBody>
      </p:sp>
      <p:grpSp>
        <p:nvGrpSpPr>
          <p:cNvPr name="Group 7" id="7"/>
          <p:cNvGrpSpPr/>
          <p:nvPr/>
        </p:nvGrpSpPr>
        <p:grpSpPr>
          <a:xfrm rot="8100000">
            <a:off x="17201288" y="9200288"/>
            <a:ext cx="900262" cy="90026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045286" y="381894"/>
            <a:ext cx="753561" cy="75356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4363940">
            <a:off x="-6487449" y="5122867"/>
            <a:ext cx="10893107" cy="8796184"/>
          </a:xfrm>
          <a:custGeom>
            <a:avLst/>
            <a:gdLst/>
            <a:ahLst/>
            <a:cxnLst/>
            <a:rect r="r" b="b" t="t" l="l"/>
            <a:pathLst>
              <a:path h="8796184" w="10893107">
                <a:moveTo>
                  <a:pt x="0" y="0"/>
                </a:moveTo>
                <a:lnTo>
                  <a:pt x="10893107" y="0"/>
                </a:lnTo>
                <a:lnTo>
                  <a:pt x="10893107" y="8796184"/>
                </a:lnTo>
                <a:lnTo>
                  <a:pt x="0" y="8796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775700" y="4347845"/>
            <a:ext cx="10536169" cy="95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true">
                <a:solidFill>
                  <a:srgbClr val="13578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Липса на информация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20164" y="5509464"/>
            <a:ext cx="7978683" cy="1180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Условията често ни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изненадват неприятно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89277" y="4079360"/>
            <a:ext cx="2550304" cy="3910466"/>
          </a:xfrm>
          <a:custGeom>
            <a:avLst/>
            <a:gdLst/>
            <a:ahLst/>
            <a:cxnLst/>
            <a:rect r="r" b="b" t="t" l="l"/>
            <a:pathLst>
              <a:path h="3910466" w="2550304">
                <a:moveTo>
                  <a:pt x="0" y="0"/>
                </a:moveTo>
                <a:lnTo>
                  <a:pt x="2550304" y="0"/>
                </a:lnTo>
                <a:lnTo>
                  <a:pt x="2550304" y="3910466"/>
                </a:lnTo>
                <a:lnTo>
                  <a:pt x="0" y="39104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8478" t="-9931" r="-44662" b="-9508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05602" y="-3212917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5" y="0"/>
                </a:lnTo>
                <a:lnTo>
                  <a:pt x="9898855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6810" y="381894"/>
            <a:ext cx="1677210" cy="424147"/>
            <a:chOff x="0" y="0"/>
            <a:chExt cx="2236280" cy="56552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1673852" cy="622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gradFill>
                    <a:gsLst>
                      <a:gs pos="0">
                        <a:srgbClr val="048FE6">
                          <a:alpha val="100000"/>
                        </a:srgbClr>
                      </a:gs>
                      <a:gs pos="100000">
                        <a:srgbClr val="7DD3E6">
                          <a:alpha val="100000"/>
                        </a:srgbClr>
                      </a:gs>
                    </a:gsLst>
                    <a:path path="circle">
                      <a:fillToRect l="0" r="100000" t="0" b="100000"/>
                    </a:path>
                    <a:tileRect r="0" l="-100000" b="0" t="-100000"/>
                  </a:gradFill>
                  <a:latin typeface="Canva Sans Bold"/>
                  <a:ea typeface="Canva Sans Bold"/>
                  <a:cs typeface="Canva Sans Bold"/>
                  <a:sym typeface="Canva Sans Bold"/>
                </a:rPr>
                <a:t>Nautiq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744552" y="36376"/>
              <a:ext cx="491728" cy="492776"/>
            </a:xfrm>
            <a:custGeom>
              <a:avLst/>
              <a:gdLst/>
              <a:ahLst/>
              <a:cxnLst/>
              <a:rect r="r" b="b" t="t" l="l"/>
              <a:pathLst>
                <a:path h="492776" w="491728">
                  <a:moveTo>
                    <a:pt x="0" y="0"/>
                  </a:moveTo>
                  <a:lnTo>
                    <a:pt x="491728" y="0"/>
                  </a:lnTo>
                  <a:lnTo>
                    <a:pt x="491728" y="492777"/>
                  </a:lnTo>
                  <a:lnTo>
                    <a:pt x="0" y="492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788044" y="4551733"/>
            <a:ext cx="1909054" cy="2742159"/>
          </a:xfrm>
          <a:custGeom>
            <a:avLst/>
            <a:gdLst/>
            <a:ahLst/>
            <a:cxnLst/>
            <a:rect r="r" b="b" t="t" l="l"/>
            <a:pathLst>
              <a:path h="2742159" w="1909054">
                <a:moveTo>
                  <a:pt x="0" y="0"/>
                </a:moveTo>
                <a:lnTo>
                  <a:pt x="1909054" y="0"/>
                </a:lnTo>
                <a:lnTo>
                  <a:pt x="1909054" y="2742159"/>
                </a:lnTo>
                <a:lnTo>
                  <a:pt x="0" y="2742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2800" t="0" r="-2083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02373" y="4496068"/>
            <a:ext cx="1788365" cy="2742159"/>
          </a:xfrm>
          <a:custGeom>
            <a:avLst/>
            <a:gdLst/>
            <a:ahLst/>
            <a:cxnLst/>
            <a:rect r="r" b="b" t="t" l="l"/>
            <a:pathLst>
              <a:path h="2742159" w="1788365">
                <a:moveTo>
                  <a:pt x="0" y="0"/>
                </a:moveTo>
                <a:lnTo>
                  <a:pt x="1788364" y="0"/>
                </a:lnTo>
                <a:lnTo>
                  <a:pt x="1788364" y="2742159"/>
                </a:lnTo>
                <a:lnTo>
                  <a:pt x="0" y="2742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8478" t="-9931" r="-44662" b="-950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4437" y="4551733"/>
            <a:ext cx="2125103" cy="2630829"/>
          </a:xfrm>
          <a:custGeom>
            <a:avLst/>
            <a:gdLst/>
            <a:ahLst/>
            <a:cxnLst/>
            <a:rect r="r" b="b" t="t" l="l"/>
            <a:pathLst>
              <a:path h="2630829" w="2125103">
                <a:moveTo>
                  <a:pt x="0" y="0"/>
                </a:moveTo>
                <a:lnTo>
                  <a:pt x="2125102" y="0"/>
                </a:lnTo>
                <a:lnTo>
                  <a:pt x="2125102" y="2630829"/>
                </a:lnTo>
                <a:lnTo>
                  <a:pt x="0" y="26308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3317" t="0" r="-1048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54437" y="1968725"/>
            <a:ext cx="8525731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3578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Проблемите</a:t>
            </a:r>
          </a:p>
        </p:txBody>
      </p:sp>
      <p:grpSp>
        <p:nvGrpSpPr>
          <p:cNvPr name="Group 10" id="10"/>
          <p:cNvGrpSpPr/>
          <p:nvPr/>
        </p:nvGrpSpPr>
        <p:grpSpPr>
          <a:xfrm rot="8100000">
            <a:off x="17201288" y="9200288"/>
            <a:ext cx="900262" cy="90026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045286" y="381894"/>
            <a:ext cx="753561" cy="75356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FE6">
                    <a:alpha val="100000"/>
                  </a:srgbClr>
                </a:gs>
                <a:gs pos="100000">
                  <a:srgbClr val="7DD3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4363940">
            <a:off x="-6487449" y="5122867"/>
            <a:ext cx="10893107" cy="8796184"/>
          </a:xfrm>
          <a:custGeom>
            <a:avLst/>
            <a:gdLst/>
            <a:ahLst/>
            <a:cxnLst/>
            <a:rect r="r" b="b" t="t" l="l"/>
            <a:pathLst>
              <a:path h="8796184" w="10893107">
                <a:moveTo>
                  <a:pt x="0" y="0"/>
                </a:moveTo>
                <a:lnTo>
                  <a:pt x="10893107" y="0"/>
                </a:lnTo>
                <a:lnTo>
                  <a:pt x="10893107" y="8796184"/>
                </a:lnTo>
                <a:lnTo>
                  <a:pt x="0" y="87961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DAG5caWX_q8</dc:identifier>
  <dcterms:modified xsi:type="dcterms:W3CDTF">2011-08-01T06:04:30Z</dcterms:modified>
  <cp:revision>1</cp:revision>
  <dc:title>Nautiq</dc:title>
</cp:coreProperties>
</file>